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0238700" cy="42799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89" autoAdjust="0"/>
    <p:restoredTop sz="94694"/>
  </p:normalViewPr>
  <p:slideViewPr>
    <p:cSldViewPr snapToGrid="0">
      <p:cViewPr>
        <p:scale>
          <a:sx n="10" d="100"/>
          <a:sy n="10" d="100"/>
        </p:scale>
        <p:origin x="4166" y="10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2217738" y="685800"/>
            <a:ext cx="2422525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7244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2267904" y="11513449"/>
            <a:ext cx="25702896" cy="12742018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4535806" y="24255466"/>
            <a:ext cx="21167091" cy="1854353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90" name="Nível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9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o do título"/>
          <p:cNvSpPr txBox="1">
            <a:spLocks noGrp="1"/>
          </p:cNvSpPr>
          <p:nvPr>
            <p:ph type="title"/>
          </p:nvPr>
        </p:nvSpPr>
        <p:spPr>
          <a:xfrm>
            <a:off x="21923058" y="0"/>
            <a:ext cx="6803709" cy="39950216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99" name="Nível um…"/>
          <p:cNvSpPr txBox="1">
            <a:spLocks noGrp="1"/>
          </p:cNvSpPr>
          <p:nvPr>
            <p:ph type="body" idx="1"/>
          </p:nvPr>
        </p:nvSpPr>
        <p:spPr>
          <a:xfrm>
            <a:off x="1511935" y="1714150"/>
            <a:ext cx="19907145" cy="41084852"/>
          </a:xfrm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0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1" name="Nível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2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2388649" y="27505397"/>
            <a:ext cx="25702896" cy="1529360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Texto do título</a:t>
            </a:r>
          </a:p>
        </p:txBody>
      </p:sp>
      <p:sp>
        <p:nvSpPr>
          <p:cNvPr id="30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2388649" y="7442314"/>
            <a:ext cx="25702896" cy="2006307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3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1511936" y="9987560"/>
            <a:ext cx="13355427" cy="3281144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1511935" y="1602867"/>
            <a:ext cx="27214829" cy="7356499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511936" y="8959365"/>
            <a:ext cx="13360679" cy="46149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xfrm>
            <a:off x="1511935" y="575800"/>
            <a:ext cx="27214829" cy="941063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o do título"/>
          <p:cNvSpPr txBox="1">
            <a:spLocks noGrp="1"/>
          </p:cNvSpPr>
          <p:nvPr>
            <p:ph type="title"/>
          </p:nvPr>
        </p:nvSpPr>
        <p:spPr>
          <a:xfrm>
            <a:off x="1511939" y="0"/>
            <a:ext cx="9948324" cy="895708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do título</a:t>
            </a:r>
          </a:p>
        </p:txBody>
      </p:sp>
      <p:sp>
        <p:nvSpPr>
          <p:cNvPr id="72" name="Nível um…"/>
          <p:cNvSpPr txBox="1">
            <a:spLocks noGrp="1"/>
          </p:cNvSpPr>
          <p:nvPr>
            <p:ph type="body" idx="1"/>
          </p:nvPr>
        </p:nvSpPr>
        <p:spPr>
          <a:xfrm>
            <a:off x="11822493" y="1704238"/>
            <a:ext cx="16904274" cy="41094761"/>
          </a:xfrm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o do título"/>
          <p:cNvSpPr txBox="1">
            <a:spLocks noGrp="1"/>
          </p:cNvSpPr>
          <p:nvPr>
            <p:ph type="title"/>
          </p:nvPr>
        </p:nvSpPr>
        <p:spPr>
          <a:xfrm>
            <a:off x="5926999" y="29962636"/>
            <a:ext cx="18143220" cy="353726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do título</a:t>
            </a:r>
          </a:p>
        </p:txBody>
      </p:sp>
      <p:sp>
        <p:nvSpPr>
          <p:cNvPr id="81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5926999" y="33499893"/>
            <a:ext cx="18143220" cy="502349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82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511935" y="574672"/>
            <a:ext cx="27214829" cy="9412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/>
          </p:nvPr>
        </p:nvSpPr>
        <p:spPr>
          <a:xfrm>
            <a:off x="1511935" y="9987560"/>
            <a:ext cx="27214829" cy="32811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21671069" y="40680088"/>
            <a:ext cx="7055698" cy="26425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B81109EC-B48F-1AD3-FE21-512DA6757678}"/>
              </a:ext>
            </a:extLst>
          </p:cNvPr>
          <p:cNvGrpSpPr/>
          <p:nvPr/>
        </p:nvGrpSpPr>
        <p:grpSpPr>
          <a:xfrm>
            <a:off x="-8246" y="0"/>
            <a:ext cx="30255192" cy="42453750"/>
            <a:chOff x="-8246" y="0"/>
            <a:chExt cx="30255192" cy="42453750"/>
          </a:xfrm>
        </p:grpSpPr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DF12296C-CFA3-BDF2-D807-C04174C08EFE}"/>
                </a:ext>
              </a:extLst>
            </p:cNvPr>
            <p:cNvGrpSpPr/>
            <p:nvPr/>
          </p:nvGrpSpPr>
          <p:grpSpPr>
            <a:xfrm>
              <a:off x="-8246" y="0"/>
              <a:ext cx="30255192" cy="6035862"/>
              <a:chOff x="-331554" y="-45735"/>
              <a:chExt cx="30255192" cy="6035862"/>
            </a:xfrm>
          </p:grpSpPr>
          <p:pic>
            <p:nvPicPr>
              <p:cNvPr id="29" name="Imagem 28">
                <a:extLst>
                  <a:ext uri="{FF2B5EF4-FFF2-40B4-BE49-F238E27FC236}">
                    <a16:creationId xmlns:a16="http://schemas.microsoft.com/office/drawing/2014/main" id="{492167C6-D49D-C9B2-E2F0-3CB09D909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31554" y="-45735"/>
                <a:ext cx="30255192" cy="6035862"/>
              </a:xfrm>
              <a:prstGeom prst="rect">
                <a:avLst/>
              </a:prstGeom>
            </p:spPr>
          </p:pic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F3169C80-B7D2-4956-898B-8204AF542B99}"/>
                  </a:ext>
                </a:extLst>
              </p:cNvPr>
              <p:cNvSpPr/>
              <p:nvPr/>
            </p:nvSpPr>
            <p:spPr>
              <a:xfrm>
                <a:off x="7151387" y="238708"/>
                <a:ext cx="22406265" cy="2003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-1270" algn="r">
                  <a:spcBef>
                    <a:spcPts val="500"/>
                  </a:spcBef>
                </a:pPr>
                <a:r>
                  <a:rPr lang="en-GB" sz="6000" b="1" spc="3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" panose="02020603050405020304" pitchFamily="18" charset="0"/>
                  </a:rPr>
                  <a:t>GLOBAL STONE CONGRESS 2023, Portugal </a:t>
                </a:r>
              </a:p>
              <a:p>
                <a:pPr lvl="0" indent="-1270" algn="r">
                  <a:spcBef>
                    <a:spcPts val="500"/>
                  </a:spcBef>
                </a:pPr>
                <a:r>
                  <a:rPr lang="en-GB" sz="6000" b="1" spc="3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" panose="02020603050405020304" pitchFamily="18" charset="0"/>
                  </a:rPr>
                  <a:t>Batalha 18 – 23 June</a:t>
                </a:r>
                <a:r>
                  <a:rPr lang="en-GB" sz="6000" b="1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" panose="02020603050405020304" pitchFamily="18" charset="0"/>
                  </a:rPr>
                  <a:t> </a:t>
                </a:r>
                <a:endParaRPr lang="pt-PT" sz="6000" dirty="0">
                  <a:solidFill>
                    <a:schemeClr val="accent5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anose="02020603050405020304" pitchFamily="18" charset="0"/>
                  <a:ea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214A410B-08A0-A677-1568-0E576DCE1C52}"/>
                  </a:ext>
                </a:extLst>
              </p:cNvPr>
              <p:cNvSpPr/>
              <p:nvPr/>
            </p:nvSpPr>
            <p:spPr>
              <a:xfrm>
                <a:off x="25847179" y="3769822"/>
                <a:ext cx="3570514" cy="14151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>
                <a:solidFill>
                  <a:schemeClr val="accent1"/>
                </a:solidFill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  <a:reflection blurRad="6350" stA="52000" endA="300" endPos="35000" dir="5400000" sy="-100000" algn="bl" rotWithShape="0"/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PT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pic>
            <p:nvPicPr>
              <p:cNvPr id="20" name="Imagem 19">
                <a:extLst>
                  <a:ext uri="{FF2B5EF4-FFF2-40B4-BE49-F238E27FC236}">
                    <a16:creationId xmlns:a16="http://schemas.microsoft.com/office/drawing/2014/main" id="{4523CB71-3994-53D0-29AA-E3338FD1A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20139" y="3639232"/>
                <a:ext cx="3624595" cy="1676323"/>
              </a:xfrm>
              <a:prstGeom prst="rect">
                <a:avLst/>
              </a:prstGeom>
            </p:spPr>
          </p:pic>
        </p:grpSp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31D9F36A-F7A6-8A08-CE46-0CE2F558DD05}"/>
                </a:ext>
              </a:extLst>
            </p:cNvPr>
            <p:cNvGrpSpPr/>
            <p:nvPr/>
          </p:nvGrpSpPr>
          <p:grpSpPr>
            <a:xfrm>
              <a:off x="409304" y="41121750"/>
              <a:ext cx="29469568" cy="1332000"/>
              <a:chOff x="409304" y="41121750"/>
              <a:chExt cx="29469568" cy="1332000"/>
            </a:xfrm>
          </p:grpSpPr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5D27944-B658-3EB3-3417-42BC7DC9BFD8}"/>
                  </a:ext>
                </a:extLst>
              </p:cNvPr>
              <p:cNvSpPr txBox="1"/>
              <p:nvPr/>
            </p:nvSpPr>
            <p:spPr>
              <a:xfrm>
                <a:off x="409304" y="41121750"/>
                <a:ext cx="29469568" cy="1332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pt-PT" sz="4000" dirty="0"/>
              </a:p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PT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pt-PT" sz="4000" dirty="0"/>
              </a:p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PT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pic>
            <p:nvPicPr>
              <p:cNvPr id="5" name="Imagem 4">
                <a:extLst>
                  <a:ext uri="{FF2B5EF4-FFF2-40B4-BE49-F238E27FC236}">
                    <a16:creationId xmlns:a16="http://schemas.microsoft.com/office/drawing/2014/main" id="{CA23B826-97F9-A85E-CA52-C86597815A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91563" y="41423678"/>
                <a:ext cx="3430872" cy="720000"/>
              </a:xfrm>
              <a:prstGeom prst="rect">
                <a:avLst/>
              </a:prstGeom>
            </p:spPr>
          </p:pic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80729B88-4FE1-0C46-8396-4CF719B38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2590" y="41423678"/>
                <a:ext cx="2289563" cy="720000"/>
              </a:xfrm>
              <a:prstGeom prst="rect">
                <a:avLst/>
              </a:prstGeom>
            </p:spPr>
          </p:pic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934451B9-2EEC-0425-FFAA-D646FDA94A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8007" y="41297678"/>
                <a:ext cx="1955173" cy="972000"/>
              </a:xfrm>
              <a:prstGeom prst="rect">
                <a:avLst/>
              </a:prstGeom>
            </p:spPr>
          </p:pic>
        </p:grpSp>
      </p:grpSp>
      <p:sp>
        <p:nvSpPr>
          <p:cNvPr id="116" name="Pedro Barrulasª*, Luís Diasª and José Mirãoª…"/>
          <p:cNvSpPr txBox="1"/>
          <p:nvPr/>
        </p:nvSpPr>
        <p:spPr>
          <a:xfrm>
            <a:off x="-16492" y="6326778"/>
            <a:ext cx="30300224" cy="5150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73940" tIns="173940" rIns="173940" bIns="173940" anchor="ctr">
            <a:spAutoFit/>
          </a:bodyPr>
          <a:lstStyle/>
          <a:p>
            <a:pPr indent="-1270" algn="ctr">
              <a:spcBef>
                <a:spcPts val="500"/>
              </a:spcBef>
            </a:pPr>
            <a:r>
              <a:rPr lang="en-GB" sz="8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" panose="02020603050405020304" pitchFamily="18" charset="0"/>
              </a:rPr>
              <a:t>POSTER TEMPLATE FOR GLOBAL STONE CONGRESS 2023 </a:t>
            </a:r>
            <a:endParaRPr lang="pt-PT" sz="8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ea typeface="Times" panose="02020603050405020304" pitchFamily="18" charset="0"/>
              <a:cs typeface="Times" panose="02020603050405020304" pitchFamily="18" charset="0"/>
            </a:endParaRPr>
          </a:p>
          <a:p>
            <a:pPr indent="-1270" algn="ctr">
              <a:spcBef>
                <a:spcPts val="1200"/>
              </a:spcBef>
            </a:pPr>
            <a:r>
              <a:rPr lang="en-GB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" panose="02020603050405020304" pitchFamily="18" charset="0"/>
              </a:rPr>
              <a:t>A.A. Surname</a:t>
            </a:r>
            <a:r>
              <a:rPr lang="en-GB" sz="4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" panose="02020603050405020304" pitchFamily="18" charset="0"/>
              </a:rPr>
              <a:t>1</a:t>
            </a:r>
            <a:r>
              <a:rPr lang="en-GB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" panose="02020603050405020304" pitchFamily="18" charset="0"/>
              </a:rPr>
              <a:t>*, B.B. Surname</a:t>
            </a:r>
            <a:r>
              <a:rPr lang="en-GB" sz="4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" panose="02020603050405020304" pitchFamily="18" charset="0"/>
              </a:rPr>
              <a:t>2</a:t>
            </a:r>
            <a:r>
              <a:rPr lang="en-GB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" panose="02020603050405020304" pitchFamily="18" charset="0"/>
              </a:rPr>
              <a:t>, C.C. Surname</a:t>
            </a:r>
            <a:r>
              <a:rPr lang="en-GB" sz="4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" panose="02020603050405020304" pitchFamily="18" charset="0"/>
              </a:rPr>
              <a:t>3</a:t>
            </a:r>
            <a:endParaRPr lang="pt-PT" sz="7200" dirty="0">
              <a:solidFill>
                <a:schemeClr val="tx1">
                  <a:lumMod val="75000"/>
                  <a:lumOff val="25000"/>
                </a:schemeClr>
              </a:solidFill>
              <a:latin typeface="Times" panose="02020603050405020304" pitchFamily="18" charset="0"/>
              <a:ea typeface="Times" panose="02020603050405020304" pitchFamily="18" charset="0"/>
              <a:cs typeface="Times" panose="02020603050405020304" pitchFamily="18" charset="0"/>
            </a:endParaRPr>
          </a:p>
          <a:p>
            <a:pPr marL="342900" lvl="0" indent="-342900" algn="ctr" fontAlgn="base">
              <a:spcBef>
                <a:spcPts val="500"/>
              </a:spcBef>
              <a:buFont typeface="+mj-lt"/>
              <a:buAutoNum type="arabicParenBoth"/>
              <a:tabLst>
                <a:tab pos="270510" algn="l"/>
              </a:tabLst>
            </a:pPr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" panose="02020603050405020304" pitchFamily="18" charset="0"/>
              </a:rPr>
              <a:t> Affiliation of the 1st author, *e-mail@com.pt  of the 1st author</a:t>
            </a:r>
            <a:endParaRPr lang="pt-PT" sz="4400" dirty="0">
              <a:solidFill>
                <a:schemeClr val="tx1">
                  <a:lumMod val="75000"/>
                  <a:lumOff val="25000"/>
                </a:schemeClr>
              </a:solidFill>
              <a:latin typeface="Times" panose="02020603050405020304" pitchFamily="18" charset="0"/>
              <a:ea typeface="Times" panose="02020603050405020304" pitchFamily="18" charset="0"/>
              <a:cs typeface="Times" panose="02020603050405020304" pitchFamily="18" charset="0"/>
            </a:endParaRPr>
          </a:p>
          <a:p>
            <a:pPr marL="342900" lvl="0" indent="-342900" algn="ctr" fontAlgn="base">
              <a:spcBef>
                <a:spcPts val="500"/>
              </a:spcBef>
              <a:buFont typeface="+mj-lt"/>
              <a:buAutoNum type="arabicParenBoth"/>
              <a:tabLst>
                <a:tab pos="270510" algn="l"/>
              </a:tabLst>
            </a:pPr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" panose="02020603050405020304" pitchFamily="18" charset="0"/>
              </a:rPr>
              <a:t> Affiliation of the 2nd author,</a:t>
            </a:r>
            <a:endParaRPr lang="pt-PT" sz="4400" dirty="0">
              <a:solidFill>
                <a:schemeClr val="tx1">
                  <a:lumMod val="75000"/>
                  <a:lumOff val="25000"/>
                </a:schemeClr>
              </a:solidFill>
              <a:latin typeface="Times" panose="02020603050405020304" pitchFamily="18" charset="0"/>
              <a:ea typeface="Times" panose="02020603050405020304" pitchFamily="18" charset="0"/>
              <a:cs typeface="Times" panose="02020603050405020304" pitchFamily="18" charset="0"/>
            </a:endParaRPr>
          </a:p>
          <a:p>
            <a:pPr marL="342900" lvl="0" indent="-342900" algn="ctr" fontAlgn="base">
              <a:spcBef>
                <a:spcPts val="500"/>
              </a:spcBef>
              <a:buFont typeface="+mj-lt"/>
              <a:buAutoNum type="arabicParenBoth"/>
              <a:tabLst>
                <a:tab pos="270510" algn="l"/>
              </a:tabLst>
            </a:pPr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" panose="02020603050405020304" pitchFamily="18" charset="0"/>
              </a:rPr>
              <a:t> Affiliation of the 3rd author </a:t>
            </a:r>
            <a:endParaRPr lang="pt-PT" sz="4400" dirty="0">
              <a:solidFill>
                <a:schemeClr val="tx1">
                  <a:lumMod val="75000"/>
                  <a:lumOff val="25000"/>
                </a:schemeClr>
              </a:solidFill>
              <a:latin typeface="Times" panose="02020603050405020304" pitchFamily="18" charset="0"/>
              <a:ea typeface="Times" panose="02020603050405020304" pitchFamily="18" charset="0"/>
              <a:cs typeface="Times" panose="02020603050405020304" pitchFamily="18" charset="0"/>
            </a:endParaRPr>
          </a:p>
          <a:p>
            <a:endParaRPr lang="pt-PT" sz="4400" b="1" i="1" baseline="30095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5A56F8F-EB8B-4786-B982-748F58037540}"/>
              </a:ext>
            </a:extLst>
          </p:cNvPr>
          <p:cNvSpPr txBox="1"/>
          <p:nvPr/>
        </p:nvSpPr>
        <p:spPr>
          <a:xfrm>
            <a:off x="392812" y="11550827"/>
            <a:ext cx="29486060" cy="440120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INTRODUCTION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1A63E7E9-97B8-4D11-86B9-BFCDE93F1BE8}"/>
              </a:ext>
            </a:extLst>
          </p:cNvPr>
          <p:cNvSpPr txBox="1"/>
          <p:nvPr/>
        </p:nvSpPr>
        <p:spPr>
          <a:xfrm>
            <a:off x="409304" y="33532924"/>
            <a:ext cx="29469568" cy="378565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1" indent="0"/>
            <a:r>
              <a:rPr kumimoji="0" lang="pt-PT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CONCLUSIONS</a:t>
            </a:r>
          </a:p>
          <a:p>
            <a:r>
              <a:rPr lang="pt-PT" sz="3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PT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pt-PT" sz="3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t-PT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lang="pt-PT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pt-PT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pt-PT" sz="36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2BECC9DB-4018-4DEC-8C2E-4940051FD225}"/>
              </a:ext>
            </a:extLst>
          </p:cNvPr>
          <p:cNvSpPr txBox="1"/>
          <p:nvPr/>
        </p:nvSpPr>
        <p:spPr>
          <a:xfrm>
            <a:off x="376320" y="37817217"/>
            <a:ext cx="29469568" cy="317009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REFERENCES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177B0F2F-808B-4D05-BCD2-ACA70844EF77}"/>
              </a:ext>
            </a:extLst>
          </p:cNvPr>
          <p:cNvSpPr txBox="1"/>
          <p:nvPr/>
        </p:nvSpPr>
        <p:spPr>
          <a:xfrm>
            <a:off x="392811" y="16417122"/>
            <a:ext cx="14322697" cy="1665071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METHODS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3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PT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Describe</a:t>
            </a:r>
            <a:r>
              <a:rPr lang="pt-PT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pt-PT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pt-PT" sz="36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kumimoji="0" lang="pt-PT" sz="3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F70F6A5B-69CB-4334-A75E-EB87E263EA24}"/>
              </a:ext>
            </a:extLst>
          </p:cNvPr>
          <p:cNvSpPr txBox="1"/>
          <p:nvPr/>
        </p:nvSpPr>
        <p:spPr>
          <a:xfrm>
            <a:off x="15119350" y="16417122"/>
            <a:ext cx="14759522" cy="1665071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RESULTS &amp; DISCUSSION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</a:t>
            </a:r>
            <a:r>
              <a:rPr kumimoji="0" lang="pt-PT" sz="3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Present</a:t>
            </a:r>
            <a:r>
              <a:rPr kumimoji="0" lang="pt-PT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and </a:t>
            </a:r>
            <a:r>
              <a:rPr kumimoji="0" lang="pt-PT" sz="3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discuss</a:t>
            </a:r>
            <a:r>
              <a:rPr kumimoji="0" lang="pt-PT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pt-PT" sz="3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your</a:t>
            </a:r>
            <a:r>
              <a:rPr kumimoji="0" lang="pt-PT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pt-PT" sz="36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results</a:t>
            </a:r>
            <a:r>
              <a:rPr kumimoji="0" lang="pt-PT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..</a:t>
            </a:r>
            <a:r>
              <a:rPr lang="pt-PT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pt-PT" sz="3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4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96</Words>
  <Application>Microsoft Office PowerPoint</Application>
  <PresentationFormat>Personalizados</PresentationFormat>
  <Paragraphs>71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 Neue</vt:lpstr>
      <vt:lpstr>Times</vt:lpstr>
      <vt:lpstr>Default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Luís Lopes</cp:lastModifiedBy>
  <cp:revision>22</cp:revision>
  <dcterms:modified xsi:type="dcterms:W3CDTF">2023-06-01T21:16:40Z</dcterms:modified>
</cp:coreProperties>
</file>