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3" r:id="rId7"/>
    <p:sldId id="261" r:id="rId8"/>
    <p:sldId id="264" r:id="rId9"/>
    <p:sldId id="265"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7" autoAdjust="0"/>
    <p:restoredTop sz="94660"/>
  </p:normalViewPr>
  <p:slideViewPr>
    <p:cSldViewPr snapToGrid="0">
      <p:cViewPr varScale="1">
        <p:scale>
          <a:sx n="112" d="100"/>
          <a:sy n="112" d="100"/>
        </p:scale>
        <p:origin x="288"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A0177-1163-8B30-E53F-311E650116AB}"/>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5B44EC7-7932-7060-BB79-3049BD685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D45A69C2-A18A-4AEB-BB3E-63BEBD33D563}"/>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5" name="Marcador de Posição do Rodapé 4">
            <a:extLst>
              <a:ext uri="{FF2B5EF4-FFF2-40B4-BE49-F238E27FC236}">
                <a16:creationId xmlns:a16="http://schemas.microsoft.com/office/drawing/2014/main" id="{5C298277-CF35-AA34-9374-437EC024EA5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CF94D26-3E28-7C28-983C-AD27BEE238AB}"/>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79468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6CE493-9044-E41F-C14E-29C0E89392F9}"/>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A931E9C-403A-0C6C-4CCA-460A6194AF20}"/>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05E60CB-EDDC-A976-201D-E21B3C15AE36}"/>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5" name="Marcador de Posição do Rodapé 4">
            <a:extLst>
              <a:ext uri="{FF2B5EF4-FFF2-40B4-BE49-F238E27FC236}">
                <a16:creationId xmlns:a16="http://schemas.microsoft.com/office/drawing/2014/main" id="{8AE0F98C-AF3C-5F66-F224-26730C7D51B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E8F6F0D-2419-3BD8-AFA4-BC3451166AB9}"/>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108860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EFCFFC-461E-EBA4-598E-02AEB63E3036}"/>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D1ABE512-8784-FAE4-1FB9-8BEA898CA968}"/>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234D6C44-0081-3EE2-17EB-8277EBD2109A}"/>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5" name="Marcador de Posição do Rodapé 4">
            <a:extLst>
              <a:ext uri="{FF2B5EF4-FFF2-40B4-BE49-F238E27FC236}">
                <a16:creationId xmlns:a16="http://schemas.microsoft.com/office/drawing/2014/main" id="{A8A86B0D-F13D-91C2-C913-6AAF73CF49B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13674335-617E-F54D-3062-1A3CF7CC5ECD}"/>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23131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2FCD8-140B-6BE3-E598-CCD6228B2ED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62545DC-2502-12EC-18ED-C969901D33B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7AB8B49C-87EE-5A6F-A291-10DA27F1E962}"/>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5" name="Marcador de Posição do Rodapé 4">
            <a:extLst>
              <a:ext uri="{FF2B5EF4-FFF2-40B4-BE49-F238E27FC236}">
                <a16:creationId xmlns:a16="http://schemas.microsoft.com/office/drawing/2014/main" id="{E4CA0196-1A8E-A4B2-D79B-EAC81B6FD26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AB7333E-97A7-F5CB-1F69-9F4A76DC10A3}"/>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83126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B55EAB-2CC3-8EAB-8FDB-9F05F1AB82AD}"/>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6CBE2F2C-7276-92AE-A28E-D4E49646A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BFCBF161-321F-B3FC-684C-ECC73106A8CB}"/>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5" name="Marcador de Posição do Rodapé 4">
            <a:extLst>
              <a:ext uri="{FF2B5EF4-FFF2-40B4-BE49-F238E27FC236}">
                <a16:creationId xmlns:a16="http://schemas.microsoft.com/office/drawing/2014/main" id="{8476343D-636A-A38C-130D-5C7910B4076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5E6DAD9-FB2E-9DA9-0BCA-DB769003C1A5}"/>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207254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BE980-4C28-6AFB-0654-1BF4D87E82B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F1AD84F9-F050-3B22-66D1-522F0F50E783}"/>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EA3D095E-D9A3-BD70-C9DB-CAAAEAB02A17}"/>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381A1B07-C5F1-C774-8897-9A077496F93F}"/>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6" name="Marcador de Posição do Rodapé 5">
            <a:extLst>
              <a:ext uri="{FF2B5EF4-FFF2-40B4-BE49-F238E27FC236}">
                <a16:creationId xmlns:a16="http://schemas.microsoft.com/office/drawing/2014/main" id="{DD578AC4-3820-2859-A56B-9C466FD8C96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9D8EA01-7967-0570-38FD-8924C6857CD2}"/>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16101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FE446C-61A5-BD8E-06C0-C87080ABCD0F}"/>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3BBC692-878F-94BE-F456-C0E8E6A48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D290A307-5CDB-BA4E-624A-E382CA2D76BD}"/>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0333F020-90F5-F77A-EFED-DCE0BE1ACE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78C89757-6110-9F2D-592A-C254EFC5D620}"/>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CC12A51B-3925-5429-4BEA-13BB80076DF1}"/>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8" name="Marcador de Posição do Rodapé 7">
            <a:extLst>
              <a:ext uri="{FF2B5EF4-FFF2-40B4-BE49-F238E27FC236}">
                <a16:creationId xmlns:a16="http://schemas.microsoft.com/office/drawing/2014/main" id="{7672C928-3DE7-9035-1E9E-3B4A55B1808B}"/>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C3BDC8D1-EDF7-BD92-012F-13F175DFCB96}"/>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330782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A9BB0-17AA-F655-9A54-85B0AA1656F5}"/>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DB1384DD-C90E-0FD2-B432-5981914E37DC}"/>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4" name="Marcador de Posição do Rodapé 3">
            <a:extLst>
              <a:ext uri="{FF2B5EF4-FFF2-40B4-BE49-F238E27FC236}">
                <a16:creationId xmlns:a16="http://schemas.microsoft.com/office/drawing/2014/main" id="{7E0647B2-EA3C-07EE-36AC-0ECC8CC89EC5}"/>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643C25B8-95DB-832A-1A5D-D9FF269236C3}"/>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16141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AF7DCFE2-0980-81AF-8730-2675A543B69B}"/>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3" name="Marcador de Posição do Rodapé 2">
            <a:extLst>
              <a:ext uri="{FF2B5EF4-FFF2-40B4-BE49-F238E27FC236}">
                <a16:creationId xmlns:a16="http://schemas.microsoft.com/office/drawing/2014/main" id="{4E90FF75-4E68-C979-36D7-8A9A93823DBB}"/>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A49AC47F-F22B-7913-EE74-352113C3930F}"/>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24856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3874B-79B6-3697-E5A2-6411ACC7E09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566D99A-7CEF-6BC3-3DA8-C3B7E27E8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433AD698-D222-CDC6-A1BD-093988C92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8B885BC4-FDA2-98EF-01B5-7D6E112D78F8}"/>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6" name="Marcador de Posição do Rodapé 5">
            <a:extLst>
              <a:ext uri="{FF2B5EF4-FFF2-40B4-BE49-F238E27FC236}">
                <a16:creationId xmlns:a16="http://schemas.microsoft.com/office/drawing/2014/main" id="{765B061C-3397-82A2-A999-2A5D5AAD763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F9B765E-EFBA-5BBA-0EE6-2FBEF017F43A}"/>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233015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0EEFF-BB10-8B53-7359-85FCC227262D}"/>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9C8105C4-019B-59B6-1E37-27D3A6FE8D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4154F0C9-C173-EC8F-99A8-BDF847AA6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5DCFECF7-D591-BF03-4DF9-F6DB44A58A74}"/>
              </a:ext>
            </a:extLst>
          </p:cNvPr>
          <p:cNvSpPr>
            <a:spLocks noGrp="1"/>
          </p:cNvSpPr>
          <p:nvPr>
            <p:ph type="dt" sz="half" idx="10"/>
          </p:nvPr>
        </p:nvSpPr>
        <p:spPr/>
        <p:txBody>
          <a:bodyPr/>
          <a:lstStyle/>
          <a:p>
            <a:fld id="{8B3CBDEC-18BB-496F-8CA6-A7D256D90DF5}" type="datetimeFigureOut">
              <a:rPr lang="pt-PT" smtClean="0"/>
              <a:t>07/07/2023</a:t>
            </a:fld>
            <a:endParaRPr lang="pt-PT"/>
          </a:p>
        </p:txBody>
      </p:sp>
      <p:sp>
        <p:nvSpPr>
          <p:cNvPr id="6" name="Marcador de Posição do Rodapé 5">
            <a:extLst>
              <a:ext uri="{FF2B5EF4-FFF2-40B4-BE49-F238E27FC236}">
                <a16:creationId xmlns:a16="http://schemas.microsoft.com/office/drawing/2014/main" id="{E094BC7E-EA85-B888-F73A-4220E43DE9A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D729D1E6-185F-67F5-C105-F200A1A907ED}"/>
              </a:ext>
            </a:extLst>
          </p:cNvPr>
          <p:cNvSpPr>
            <a:spLocks noGrp="1"/>
          </p:cNvSpPr>
          <p:nvPr>
            <p:ph type="sldNum" sz="quarter" idx="12"/>
          </p:nvPr>
        </p:nvSpPr>
        <p:spPr/>
        <p:txBody>
          <a:bodyPr/>
          <a:lstStyle/>
          <a:p>
            <a:fld id="{7B7D9672-1F4B-4A17-8052-34CDA039503E}" type="slidenum">
              <a:rPr lang="pt-PT" smtClean="0"/>
              <a:t>‹nº›</a:t>
            </a:fld>
            <a:endParaRPr lang="pt-PT"/>
          </a:p>
        </p:txBody>
      </p:sp>
    </p:spTree>
    <p:extLst>
      <p:ext uri="{BB962C8B-B14F-4D97-AF65-F5344CB8AC3E}">
        <p14:creationId xmlns:p14="http://schemas.microsoft.com/office/powerpoint/2010/main" val="399063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8AD6F756-3612-0CF1-37F1-A3DCC1AB6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0F5F386-DFC0-2290-6998-EB82680EE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5260EB71-2454-2C5B-3633-663231F1B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CBDEC-18BB-496F-8CA6-A7D256D90DF5}" type="datetimeFigureOut">
              <a:rPr lang="pt-PT" smtClean="0"/>
              <a:t>07/07/2023</a:t>
            </a:fld>
            <a:endParaRPr lang="pt-PT"/>
          </a:p>
        </p:txBody>
      </p:sp>
      <p:sp>
        <p:nvSpPr>
          <p:cNvPr id="5" name="Marcador de Posição do Rodapé 4">
            <a:extLst>
              <a:ext uri="{FF2B5EF4-FFF2-40B4-BE49-F238E27FC236}">
                <a16:creationId xmlns:a16="http://schemas.microsoft.com/office/drawing/2014/main" id="{532129F7-FAA7-F2AF-7906-68A94558E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D2009B86-B256-CE7E-2102-B760E9131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D9672-1F4B-4A17-8052-34CDA039503E}" type="slidenum">
              <a:rPr lang="pt-PT" smtClean="0"/>
              <a:t>‹nº›</a:t>
            </a:fld>
            <a:endParaRPr lang="pt-PT"/>
          </a:p>
        </p:txBody>
      </p:sp>
    </p:spTree>
    <p:extLst>
      <p:ext uri="{BB962C8B-B14F-4D97-AF65-F5344CB8AC3E}">
        <p14:creationId xmlns:p14="http://schemas.microsoft.com/office/powerpoint/2010/main" val="385199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487D93F6-3757-0E1E-4AD2-033579A0A7E5}"/>
              </a:ext>
            </a:extLst>
          </p:cNvPr>
          <p:cNvPicPr>
            <a:picLocks noChangeAspect="1"/>
          </p:cNvPicPr>
          <p:nvPr/>
        </p:nvPicPr>
        <p:blipFill>
          <a:blip r:embed="rId2"/>
          <a:stretch>
            <a:fillRect/>
          </a:stretch>
        </p:blipFill>
        <p:spPr>
          <a:xfrm>
            <a:off x="-371138" y="0"/>
            <a:ext cx="13079417" cy="8719612"/>
          </a:xfrm>
          <a:prstGeom prst="rect">
            <a:avLst/>
          </a:prstGeom>
        </p:spPr>
      </p:pic>
      <p:pic>
        <p:nvPicPr>
          <p:cNvPr id="8" name="Imagem 7">
            <a:extLst>
              <a:ext uri="{FF2B5EF4-FFF2-40B4-BE49-F238E27FC236}">
                <a16:creationId xmlns:a16="http://schemas.microsoft.com/office/drawing/2014/main" id="{0F9E7368-6112-B750-251B-CEE9D1909F48}"/>
              </a:ext>
            </a:extLst>
          </p:cNvPr>
          <p:cNvPicPr>
            <a:picLocks noChangeAspect="1"/>
          </p:cNvPicPr>
          <p:nvPr/>
        </p:nvPicPr>
        <p:blipFill>
          <a:blip r:embed="rId3"/>
          <a:stretch>
            <a:fillRect/>
          </a:stretch>
        </p:blipFill>
        <p:spPr>
          <a:xfrm>
            <a:off x="2315319" y="597158"/>
            <a:ext cx="7445639" cy="1064727"/>
          </a:xfrm>
          <a:prstGeom prst="rect">
            <a:avLst/>
          </a:prstGeom>
        </p:spPr>
      </p:pic>
      <p:sp>
        <p:nvSpPr>
          <p:cNvPr id="3" name="CaixaDeTexto 2">
            <a:extLst>
              <a:ext uri="{FF2B5EF4-FFF2-40B4-BE49-F238E27FC236}">
                <a16:creationId xmlns:a16="http://schemas.microsoft.com/office/drawing/2014/main" id="{53A91ECE-C44C-EAC5-8657-2E1975DCA8CF}"/>
              </a:ext>
            </a:extLst>
          </p:cNvPr>
          <p:cNvSpPr txBox="1"/>
          <p:nvPr/>
        </p:nvSpPr>
        <p:spPr>
          <a:xfrm>
            <a:off x="3784600" y="3386160"/>
            <a:ext cx="4622800" cy="1889235"/>
          </a:xfrm>
          <a:prstGeom prst="rect">
            <a:avLst/>
          </a:prstGeom>
          <a:solidFill>
            <a:schemeClr val="accent1">
              <a:lumMod val="60000"/>
              <a:lumOff val="40000"/>
            </a:schemeClr>
          </a:solidFill>
          <a:effectLst>
            <a:softEdge rad="317500"/>
          </a:effectLst>
        </p:spPr>
        <p:txBody>
          <a:bodyPr wrap="square">
            <a:spAutoFit/>
          </a:bodyPr>
          <a:lstStyle/>
          <a:p>
            <a:pPr algn="ctr">
              <a:lnSpc>
                <a:spcPct val="107000"/>
              </a:lnSpc>
              <a:spcBef>
                <a:spcPts val="300"/>
              </a:spcBef>
              <a:spcAft>
                <a:spcPts val="300"/>
              </a:spcAft>
            </a:pPr>
            <a:endParaRPr lang="en-GB" sz="24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GB" sz="28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CLOSING CEREMONY</a:t>
            </a:r>
            <a:endParaRPr lang="pt-PT" sz="28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GB" sz="24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Batalha, June 22</a:t>
            </a:r>
            <a:r>
              <a:rPr lang="en-GB" sz="2400" kern="1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nd</a:t>
            </a:r>
            <a:r>
              <a:rPr lang="en-GB" sz="2400"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2023</a:t>
            </a:r>
          </a:p>
          <a:p>
            <a:pPr algn="ctr">
              <a:lnSpc>
                <a:spcPct val="107000"/>
              </a:lnSpc>
              <a:spcBef>
                <a:spcPts val="300"/>
              </a:spcBef>
              <a:spcAft>
                <a:spcPts val="3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99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44315" y="867530"/>
            <a:ext cx="10093377" cy="5122941"/>
          </a:xfrm>
          <a:prstGeom prst="rect">
            <a:avLst/>
          </a:prstGeom>
          <a:solidFill>
            <a:schemeClr val="bg1">
              <a:alpha val="50000"/>
            </a:schemeClr>
          </a:solidFill>
        </p:spPr>
        <p:txBody>
          <a:bodyPr wrap="square">
            <a:spAutoFit/>
          </a:bodyPr>
          <a:lstStyle/>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It's time to say goodbye or see you soon... hope to see you at the next GSC, somewhere in the world.</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Global Congress 2023, the only international congress of Stone, has brought together over the last 5 days, companies, researchers, and all those who work in innovation, in Portugal, in the Center Zone, in Batalha.</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 was 5 days of true sharing and knowledge. These were days when together we were able to discover what Natural Stone involves in Portugal, Quarries, Factories, Monuments, History, Culture and Art.</a:t>
            </a: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They were days of true networking, but above all where net friendship was created (I don't know if the term exists, but you get the idea).</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00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59305" y="1036037"/>
            <a:ext cx="10093377" cy="4785926"/>
          </a:xfrm>
          <a:prstGeom prst="rect">
            <a:avLst/>
          </a:prstGeom>
          <a:solidFill>
            <a:schemeClr val="bg1">
              <a:alpha val="51000"/>
            </a:schemeClr>
          </a:solidFill>
        </p:spPr>
        <p:txBody>
          <a:bodyPr wrap="square">
            <a:spAutoFit/>
          </a:bodyPr>
          <a:lstStyle/>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 everyone who participated, who got involved, who sponsored and to the entire operational team, my thanks. Everyone was fantastic!!!</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We celebrated Natural Stone and knowledge and I believe that we all evolved a little more.</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It remains my/our commitment for the Global Stone Congress to continue traveling around the World promoting Natural Stone, sharing, knowledge and innovation.</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See you soon...</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endPar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Marta Peres </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Executive Director of Mineral Resources Cluster</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Global Stone International Committee Member</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63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49311" y="1175306"/>
            <a:ext cx="10053404" cy="4507388"/>
          </a:xfrm>
          <a:prstGeom prst="rect">
            <a:avLst/>
          </a:prstGeom>
          <a:solidFill>
            <a:schemeClr val="bg1">
              <a:alpha val="50000"/>
            </a:schemeClr>
          </a:solidFill>
        </p:spPr>
        <p:txBody>
          <a:bodyPr wrap="square">
            <a:spAutoFit/>
          </a:bodyPr>
          <a:lstStyle/>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ASSIMAGRA – Portuguese Mineral Resources Industry Association – would like to thank all the participants, sponsors, speakers and organizers who made this 7th edition of the Global Stone Congress in the Central Region of Portugal a successful event. </a:t>
            </a: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Also, a special thanks to the Presidents of the Municipalities of Batalha and Porto de Mós, and to the directors of the Monastery of Batalha and Feira Stone Ibérica for hosting the activities of this congress.</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It was with great pride that we hosted this congress in the central region of Portugal, where the extractive and natural stone processing industry is one of the most important economies present.</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18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64302" y="1343814"/>
            <a:ext cx="10073390" cy="4170372"/>
          </a:xfrm>
          <a:prstGeom prst="rect">
            <a:avLst/>
          </a:prstGeom>
          <a:solidFill>
            <a:schemeClr val="bg1">
              <a:alpha val="50000"/>
            </a:schemeClr>
          </a:solidFill>
        </p:spPr>
        <p:txBody>
          <a:bodyPr wrap="square">
            <a:spAutoFit/>
          </a:bodyPr>
          <a:lstStyle/>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There were 5 days of intense work and, certainly, an opportunity to get to know the natural stone industry in this region, but also to promote collaboration between different professionals and entities from different geographies around the world, to share knowledge, trends and technological advancements and an opportunity to grow together.</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Thanks again and we look forward to seeing you all again on the next global stone.</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Célia Marques</a:t>
            </a:r>
          </a:p>
          <a:p>
            <a:r>
              <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Executive Vice </a:t>
            </a:r>
            <a:r>
              <a:rPr lang="pt-PT" sz="2000" kern="1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President</a:t>
            </a:r>
            <a:r>
              <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of ASSIMAGRA</a:t>
            </a:r>
          </a:p>
          <a:p>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Portuguese Association of the Mineral Resources Industry  </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50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65180" y="1021418"/>
            <a:ext cx="10068126" cy="4815164"/>
          </a:xfrm>
          <a:prstGeom prst="rect">
            <a:avLst/>
          </a:prstGeom>
          <a:solidFill>
            <a:schemeClr val="bg1">
              <a:alpha val="50000"/>
            </a:schemeClr>
          </a:solidFill>
        </p:spPr>
        <p:txBody>
          <a:bodyPr wrap="square">
            <a:spAutoFit/>
          </a:bodyPr>
          <a:lstStyle/>
          <a:p>
            <a:pPr>
              <a:spcBef>
                <a:spcPts val="600"/>
              </a:spcBef>
              <a:spcAft>
                <a:spcPts val="600"/>
              </a:spcAft>
            </a:pPr>
            <a:r>
              <a:rPr lang="en-US" sz="2000" dirty="0">
                <a:effectLst>
                  <a:outerShdw blurRad="38100" dist="38100" dir="2700000" algn="tl">
                    <a:srgbClr val="000000">
                      <a:alpha val="43137"/>
                    </a:srgbClr>
                  </a:outerShdw>
                </a:effectLst>
              </a:rPr>
              <a:t>University of Évora would like to thank all the participants, sponsors, speakers and organizers who made possible this 7th edition of the Global Stone Congress.</a:t>
            </a:r>
          </a:p>
          <a:p>
            <a:pPr>
              <a:spcBef>
                <a:spcPts val="600"/>
              </a:spcBef>
              <a:spcAft>
                <a:spcPts val="600"/>
              </a:spcAft>
            </a:pPr>
            <a:endParaRPr lang="en-US" sz="2000" dirty="0">
              <a:effectLst>
                <a:outerShdw blurRad="38100" dist="38100" dir="2700000" algn="tl">
                  <a:srgbClr val="000000">
                    <a:alpha val="43137"/>
                  </a:srgbClr>
                </a:outerShdw>
              </a:effectLst>
            </a:endParaRPr>
          </a:p>
          <a:p>
            <a:pPr>
              <a:spcBef>
                <a:spcPts val="600"/>
              </a:spcBef>
              <a:spcAft>
                <a:spcPts val="600"/>
              </a:spcAft>
            </a:pPr>
            <a:r>
              <a:rPr lang="en-US" sz="2000" dirty="0">
                <a:effectLst>
                  <a:outerShdw blurRad="38100" dist="38100" dir="2700000" algn="tl">
                    <a:srgbClr val="000000">
                      <a:alpha val="43137"/>
                    </a:srgbClr>
                  </a:outerShdw>
                </a:effectLst>
              </a:rPr>
              <a:t>Personally, let me start by thanking you dear colleagues, dear participants, dear friends.</a:t>
            </a:r>
          </a:p>
          <a:p>
            <a:pPr>
              <a:spcBef>
                <a:spcPts val="600"/>
              </a:spcBef>
              <a:spcAft>
                <a:spcPts val="600"/>
              </a:spcAft>
            </a:pPr>
            <a:r>
              <a:rPr lang="en-US" sz="2000" dirty="0">
                <a:effectLst>
                  <a:outerShdw blurRad="38100" dist="38100" dir="2700000" algn="tl">
                    <a:srgbClr val="000000">
                      <a:alpha val="43137"/>
                    </a:srgbClr>
                  </a:outerShdw>
                </a:effectLst>
              </a:rPr>
              <a:t>Without you we would not be here for sure!</a:t>
            </a:r>
          </a:p>
          <a:p>
            <a:pPr>
              <a:lnSpc>
                <a:spcPct val="150000"/>
              </a:lnSpc>
              <a:spcBef>
                <a:spcPts val="600"/>
              </a:spcBef>
              <a:spcAft>
                <a:spcPts val="600"/>
              </a:spcAft>
            </a:pPr>
            <a:r>
              <a:rPr lang="en-US" sz="2000" dirty="0">
                <a:effectLst>
                  <a:outerShdw blurRad="38100" dist="38100" dir="2700000" algn="tl">
                    <a:srgbClr val="000000">
                      <a:alpha val="43137"/>
                    </a:srgbClr>
                  </a:outerShdw>
                </a:effectLst>
              </a:rPr>
              <a:t>You gave us what is more precious in life, your time to share, thank you!</a:t>
            </a:r>
          </a:p>
          <a:p>
            <a:pPr>
              <a:lnSpc>
                <a:spcPct val="150000"/>
              </a:lnSpc>
              <a:spcBef>
                <a:spcPts val="600"/>
              </a:spcBef>
              <a:spcAft>
                <a:spcPts val="600"/>
              </a:spcAft>
            </a:pPr>
            <a:r>
              <a:rPr lang="en-GB" sz="2000" dirty="0">
                <a:effectLst>
                  <a:outerShdw blurRad="38100" dist="38100" dir="2700000" algn="tl">
                    <a:srgbClr val="000000">
                      <a:alpha val="43137"/>
                    </a:srgbClr>
                  </a:outerShdw>
                </a:effectLst>
              </a:rPr>
              <a:t>Once a dear friend told me that landscape is nothing if there are no people to watch it… you are our landscape because, as you felt these days, our focus is on the people, besides the stone that gather all together, of course!</a:t>
            </a:r>
          </a:p>
          <a:p>
            <a:pPr>
              <a:lnSpc>
                <a:spcPct val="150000"/>
              </a:lnSpc>
              <a:spcBef>
                <a:spcPts val="600"/>
              </a:spcBef>
              <a:spcAft>
                <a:spcPts val="600"/>
              </a:spcAft>
            </a:pPr>
            <a:r>
              <a:rPr lang="en-GB" sz="2000" dirty="0">
                <a:effectLst>
                  <a:outerShdw blurRad="38100" dist="38100" dir="2700000" algn="tl">
                    <a:srgbClr val="000000">
                      <a:alpha val="43137"/>
                    </a:srgbClr>
                  </a:outerShdw>
                </a:effectLst>
              </a:rPr>
              <a:t>Even in the companies we visited you notice it. </a:t>
            </a:r>
          </a:p>
        </p:txBody>
      </p:sp>
    </p:spTree>
    <p:extLst>
      <p:ext uri="{BB962C8B-B14F-4D97-AF65-F5344CB8AC3E}">
        <p14:creationId xmlns:p14="http://schemas.microsoft.com/office/powerpoint/2010/main" val="353949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70043" y="1252251"/>
            <a:ext cx="10092446" cy="4353499"/>
          </a:xfrm>
          <a:prstGeom prst="rect">
            <a:avLst/>
          </a:prstGeom>
          <a:solidFill>
            <a:schemeClr val="bg1">
              <a:alpha val="50000"/>
            </a:schemeClr>
          </a:solidFill>
        </p:spPr>
        <p:txBody>
          <a:bodyPr wrap="square">
            <a:spAutoFit/>
          </a:bodyPr>
          <a:lstStyle>
            <a:defPPr>
              <a:defRPr lang="pt-PT"/>
            </a:defPPr>
            <a:lvl1pPr>
              <a:spcBef>
                <a:spcPts val="600"/>
              </a:spcBef>
              <a:spcAft>
                <a:spcPts val="600"/>
              </a:spcAft>
              <a:defRPr sz="2000">
                <a:effectLst>
                  <a:outerShdw blurRad="38100" dist="38100" dir="2700000" algn="tl">
                    <a:srgbClr val="000000">
                      <a:alpha val="43137"/>
                    </a:srgbClr>
                  </a:outerShdw>
                </a:effectLst>
              </a:defRPr>
            </a:lvl1pPr>
          </a:lstStyle>
          <a:p>
            <a:pPr>
              <a:lnSpc>
                <a:spcPct val="150000"/>
              </a:lnSpc>
            </a:pPr>
            <a:r>
              <a:rPr lang="en-GB" dirty="0"/>
              <a:t>People came before and after all processes…</a:t>
            </a:r>
            <a:endParaRPr lang="pt-PT" dirty="0"/>
          </a:p>
          <a:p>
            <a:pPr>
              <a:lnSpc>
                <a:spcPct val="150000"/>
              </a:lnSpc>
            </a:pPr>
            <a:r>
              <a:rPr lang="en-GB" dirty="0"/>
              <a:t>Saying that, I would like to address my recognition to all that made this congress happen.</a:t>
            </a:r>
            <a:endParaRPr lang="pt-PT" dirty="0"/>
          </a:p>
          <a:p>
            <a:pPr>
              <a:lnSpc>
                <a:spcPct val="150000"/>
              </a:lnSpc>
            </a:pPr>
            <a:r>
              <a:rPr lang="en-GB" dirty="0"/>
              <a:t>First, to our small but precious team: André, Catarina, Célia, Inês, Nelson, Susana, Sílvia, and of course Marta! </a:t>
            </a:r>
            <a:endParaRPr lang="pt-PT" dirty="0"/>
          </a:p>
          <a:p>
            <a:pPr>
              <a:lnSpc>
                <a:spcPct val="150000"/>
              </a:lnSpc>
            </a:pPr>
            <a:r>
              <a:rPr lang="en-GB" dirty="0"/>
              <a:t>This group really worked as a team; everyone knew exactly what they had to do… just so you to know our meetings took no more than a few minutes, just to delivery tasks. It is a real pleasure to count on you, thank you!</a:t>
            </a:r>
            <a:endParaRPr lang="pt-PT" dirty="0"/>
          </a:p>
          <a:p>
            <a:pPr>
              <a:lnSpc>
                <a:spcPct val="150000"/>
              </a:lnSpc>
            </a:pPr>
            <a:r>
              <a:rPr lang="en-GB" dirty="0"/>
              <a:t>Without our sponsors the Global Stone Congress would not have been possible!</a:t>
            </a:r>
            <a:endParaRPr lang="pt-PT" dirty="0"/>
          </a:p>
        </p:txBody>
      </p:sp>
    </p:spTree>
    <p:extLst>
      <p:ext uri="{BB962C8B-B14F-4D97-AF65-F5344CB8AC3E}">
        <p14:creationId xmlns:p14="http://schemas.microsoft.com/office/powerpoint/2010/main" val="33654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66800" y="1098362"/>
            <a:ext cx="10058400" cy="4661276"/>
          </a:xfrm>
          <a:prstGeom prst="rect">
            <a:avLst/>
          </a:prstGeom>
          <a:solidFill>
            <a:schemeClr val="bg1">
              <a:alpha val="50000"/>
            </a:schemeClr>
          </a:solidFill>
        </p:spPr>
        <p:txBody>
          <a:bodyPr wrap="square">
            <a:spAutoFit/>
          </a:bodyPr>
          <a:lstStyle/>
          <a:p>
            <a:pPr>
              <a:lnSpc>
                <a:spcPct val="150000"/>
              </a:lnSpc>
              <a:spcBef>
                <a:spcPts val="600"/>
              </a:spcBef>
              <a:spcAft>
                <a:spcPts val="600"/>
              </a:spcAft>
            </a:pPr>
            <a:r>
              <a:rPr lang="en-GB" sz="2000" dirty="0">
                <a:effectLst>
                  <a:outerShdw blurRad="38100" dist="38100" dir="2700000" algn="tl">
                    <a:srgbClr val="000000">
                      <a:alpha val="43137"/>
                    </a:srgbClr>
                  </a:outerShdw>
                </a:effectLst>
              </a:rPr>
              <a:t>I must highlight the first line sponsors:</a:t>
            </a:r>
            <a:endParaRPr lang="pt-PT" sz="2000" dirty="0">
              <a:effectLst>
                <a:outerShdw blurRad="38100" dist="38100" dir="2700000" algn="tl">
                  <a:srgbClr val="000000">
                    <a:alpha val="43137"/>
                  </a:srgbClr>
                </a:outerShdw>
              </a:effectLst>
            </a:endParaRPr>
          </a:p>
          <a:p>
            <a:pPr>
              <a:lnSpc>
                <a:spcPct val="150000"/>
              </a:lnSpc>
              <a:spcBef>
                <a:spcPts val="600"/>
              </a:spcBef>
              <a:spcAft>
                <a:spcPts val="600"/>
              </a:spcAft>
            </a:pPr>
            <a:r>
              <a:rPr lang="en-GB" sz="2000" dirty="0">
                <a:effectLst>
                  <a:outerShdw blurRad="38100" dist="38100" dir="2700000" algn="tl">
                    <a:srgbClr val="000000">
                      <a:alpha val="43137"/>
                    </a:srgbClr>
                  </a:outerShdw>
                </a:effectLst>
              </a:rPr>
              <a:t>Joaquim Ruivo from the Batalha Monastery; José Frazão from ExpoSalão and Rogério Henriques to StoneIbérica; Jorge Vala from the Municipality of Porto de Mós; Carlos Rabadão from the Leiria Polytechnic Institute; Ana Pagará from the Alcobaça Monastery; Raúl Castro from the Municipality of Batalha, and, Isabel Damasceno (Congress President), from the Commission for Coordination and Regional Development of the Center.</a:t>
            </a:r>
            <a:endParaRPr lang="pt-PT" sz="2000" dirty="0">
              <a:effectLst>
                <a:outerShdw blurRad="38100" dist="38100" dir="2700000" algn="tl">
                  <a:srgbClr val="000000">
                    <a:alpha val="43137"/>
                  </a:srgbClr>
                </a:outerShdw>
              </a:effectLst>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special word is due to our friends and Diamond sponsors:</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José Júlio from Julipedra; Samuel Delgado from Solancis; Filipe Miguel from Marfilpe, and, Eliseu Frazão from Fravizel.</a:t>
            </a:r>
          </a:p>
        </p:txBody>
      </p:sp>
    </p:spTree>
    <p:extLst>
      <p:ext uri="{BB962C8B-B14F-4D97-AF65-F5344CB8AC3E}">
        <p14:creationId xmlns:p14="http://schemas.microsoft.com/office/powerpoint/2010/main" val="81903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F496689-90DC-464B-B2E4-05D9256F7F14}"/>
              </a:ext>
            </a:extLst>
          </p:cNvPr>
          <p:cNvSpPr txBox="1"/>
          <p:nvPr/>
        </p:nvSpPr>
        <p:spPr>
          <a:xfrm>
            <a:off x="1066800" y="1059890"/>
            <a:ext cx="10058400" cy="4738220"/>
          </a:xfrm>
          <a:prstGeom prst="rect">
            <a:avLst/>
          </a:prstGeom>
          <a:solidFill>
            <a:schemeClr val="bg1">
              <a:alpha val="50000"/>
            </a:schemeClr>
          </a:solidFill>
        </p:spPr>
        <p:txBody>
          <a:bodyPr wrap="square">
            <a:spAutoFit/>
          </a:bodyPr>
          <a:lstStyle/>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Last but not least, I also want to thank our Platinum sponsors and all the Entities that supported us from the beginning without questioning. We deeply acknowledge your support.</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 am very biased to say but I think after a full week that passed in a glimpse, we all have learned a lot of new things and we are now closer related. That was our purpose from the beginning!</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Until we meet again, thank you very much!</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Bef>
                <a:spcPts val="600"/>
              </a:spcBef>
              <a:spcAft>
                <a:spcPts val="600"/>
              </a:spcAft>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Luís Lopes</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Professor at the University of Évora, Global Stone International Committee Member</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President of the Portuguese Association of Geologists (APG)</a:t>
            </a:r>
            <a:endParaRPr lang="pt-PT" sz="2000" kern="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42114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906</Words>
  <Application>Microsoft Office PowerPoint</Application>
  <PresentationFormat>Ecrã Panorâmico</PresentationFormat>
  <Paragraphs>47</Paragraphs>
  <Slides>9</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9</vt:i4>
      </vt:variant>
    </vt:vector>
  </HeadingPairs>
  <TitlesOfParts>
    <vt:vector size="13"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Luís Lopes</dc:creator>
  <cp:lastModifiedBy>Luís Lopes</cp:lastModifiedBy>
  <cp:revision>4</cp:revision>
  <dcterms:created xsi:type="dcterms:W3CDTF">2023-07-06T00:09:12Z</dcterms:created>
  <dcterms:modified xsi:type="dcterms:W3CDTF">2023-07-07T10:49:52Z</dcterms:modified>
</cp:coreProperties>
</file>